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02" r:id="rId2"/>
    <p:sldId id="325" r:id="rId3"/>
    <p:sldId id="310" r:id="rId4"/>
    <p:sldId id="329" r:id="rId5"/>
    <p:sldId id="326" r:id="rId6"/>
    <p:sldId id="318" r:id="rId7"/>
    <p:sldId id="311" r:id="rId8"/>
    <p:sldId id="319" r:id="rId9"/>
    <p:sldId id="328" r:id="rId10"/>
    <p:sldId id="312" r:id="rId11"/>
    <p:sldId id="327" r:id="rId12"/>
    <p:sldId id="313" r:id="rId13"/>
    <p:sldId id="330" r:id="rId14"/>
    <p:sldId id="316" r:id="rId15"/>
    <p:sldId id="32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16" autoAdjust="0"/>
    <p:restoredTop sz="89655" autoAdjust="0"/>
  </p:normalViewPr>
  <p:slideViewPr>
    <p:cSldViewPr>
      <p:cViewPr>
        <p:scale>
          <a:sx n="67" d="100"/>
          <a:sy n="67" d="100"/>
        </p:scale>
        <p:origin x="-1512"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8005B-78CF-481B-940E-E83B5FF1B01F}" type="datetimeFigureOut">
              <a:rPr lang="en-GB" smtClean="0"/>
              <a:t>17/06/2013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11</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12</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13</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2</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3</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5</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He will see me right through?</a:t>
            </a:r>
          </a:p>
        </p:txBody>
      </p:sp>
      <p:sp>
        <p:nvSpPr>
          <p:cNvPr id="4" name="Slide Number Placeholder 3"/>
          <p:cNvSpPr>
            <a:spLocks noGrp="1"/>
          </p:cNvSpPr>
          <p:nvPr>
            <p:ph type="sldNum" sz="quarter" idx="10"/>
          </p:nvPr>
        </p:nvSpPr>
        <p:spPr/>
        <p:txBody>
          <a:bodyPr/>
          <a:lstStyle/>
          <a:p>
            <a:fld id="{BD2E5A86-8039-4FA9-AEB3-DD8C692BC129}" type="slidenum">
              <a:rPr lang="en-GB" smtClean="0"/>
              <a:t>6</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7</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8</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9</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10</a:t>
            </a:fld>
            <a:endParaRPr lang="en-GB"/>
          </a:p>
        </p:txBody>
      </p:sp>
    </p:spTree>
    <p:extLst>
      <p:ext uri="{BB962C8B-B14F-4D97-AF65-F5344CB8AC3E}">
        <p14:creationId xmlns:p14="http://schemas.microsoft.com/office/powerpoint/2010/main" val="1735411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17/06/2013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17/06/2013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17/06/2013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17/06/2013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17/06/2013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17/06/2013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17/06/2013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17/06/2013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17/06/2013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17/06/2013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17/06/2013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17/06/2013</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8614"/>
            <a:ext cx="8460432" cy="778098"/>
          </a:xfrm>
        </p:spPr>
        <p:txBody>
          <a:bodyPr/>
          <a:lstStyle/>
          <a:p>
            <a:r>
              <a:rPr lang="en-GB" sz="3600" dirty="0" smtClean="0">
                <a:solidFill>
                  <a:schemeClr val="bg1"/>
                </a:solidFill>
                <a:latin typeface="Tahoma" pitchFamily="34" charset="0"/>
                <a:ea typeface="Tahoma" pitchFamily="34" charset="0"/>
                <a:cs typeface="Tahoma" pitchFamily="34" charset="0"/>
              </a:rPr>
              <a:t>Prayer part 2 </a:t>
            </a:r>
            <a:r>
              <a:rPr lang="en-GB" sz="2800" dirty="0">
                <a:solidFill>
                  <a:schemeClr val="bg1"/>
                </a:solidFill>
              </a:rPr>
              <a:t>James – Page </a:t>
            </a:r>
            <a:r>
              <a:rPr lang="en-GB" sz="2800" dirty="0" smtClean="0">
                <a:solidFill>
                  <a:schemeClr val="bg1"/>
                </a:solidFill>
              </a:rPr>
              <a:t>856</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92480" cy="5688632"/>
          </a:xfrm>
        </p:spPr>
        <p:txBody>
          <a:bodyPr>
            <a:noAutofit/>
          </a:bodyPr>
          <a:lstStyle/>
          <a:p>
            <a:r>
              <a:rPr lang="en-GB" sz="2600" dirty="0" smtClean="0">
                <a:solidFill>
                  <a:schemeClr val="bg1"/>
                </a:solidFill>
              </a:rPr>
              <a:t>The things he writes that are easy to understand practically</a:t>
            </a:r>
          </a:p>
          <a:p>
            <a:r>
              <a:rPr lang="en-GB" sz="2600" dirty="0" smtClean="0">
                <a:solidFill>
                  <a:schemeClr val="bg1"/>
                </a:solidFill>
              </a:rPr>
              <a:t>Encouragements to pray</a:t>
            </a:r>
          </a:p>
          <a:p>
            <a:pPr lvl="1"/>
            <a:r>
              <a:rPr lang="en-GB" sz="2400" dirty="0" smtClean="0">
                <a:solidFill>
                  <a:schemeClr val="bg1"/>
                </a:solidFill>
              </a:rPr>
              <a:t>Prayer </a:t>
            </a:r>
            <a:r>
              <a:rPr lang="en-GB" sz="2400" dirty="0">
                <a:solidFill>
                  <a:schemeClr val="bg1"/>
                </a:solidFill>
              </a:rPr>
              <a:t>is for </a:t>
            </a:r>
            <a:r>
              <a:rPr lang="en-GB" sz="2400" dirty="0" smtClean="0">
                <a:solidFill>
                  <a:schemeClr val="bg1"/>
                </a:solidFill>
              </a:rPr>
              <a:t>all of us </a:t>
            </a:r>
            <a:r>
              <a:rPr lang="en-GB" sz="2400" dirty="0">
                <a:solidFill>
                  <a:schemeClr val="bg1"/>
                </a:solidFill>
              </a:rPr>
              <a:t>– not spiritual superstars</a:t>
            </a:r>
          </a:p>
          <a:p>
            <a:pPr lvl="1"/>
            <a:r>
              <a:rPr lang="en-GB" sz="2400" dirty="0">
                <a:solidFill>
                  <a:schemeClr val="bg1"/>
                </a:solidFill>
              </a:rPr>
              <a:t>Prayer </a:t>
            </a:r>
            <a:r>
              <a:rPr lang="en-GB" sz="2400" dirty="0" smtClean="0">
                <a:solidFill>
                  <a:schemeClr val="bg1"/>
                </a:solidFill>
              </a:rPr>
              <a:t>is for all life  - every experience - </a:t>
            </a:r>
            <a:r>
              <a:rPr lang="en-GB" sz="2400" dirty="0">
                <a:solidFill>
                  <a:schemeClr val="bg1"/>
                </a:solidFill>
              </a:rPr>
              <a:t>happy or sad</a:t>
            </a:r>
          </a:p>
          <a:p>
            <a:pPr lvl="1"/>
            <a:r>
              <a:rPr lang="en-GB" sz="2400" dirty="0">
                <a:solidFill>
                  <a:schemeClr val="bg1"/>
                </a:solidFill>
              </a:rPr>
              <a:t>Prayer is </a:t>
            </a:r>
            <a:r>
              <a:rPr lang="en-GB" sz="2400" dirty="0" smtClean="0">
                <a:solidFill>
                  <a:schemeClr val="bg1"/>
                </a:solidFill>
              </a:rPr>
              <a:t>all powerful </a:t>
            </a:r>
            <a:r>
              <a:rPr lang="en-GB" sz="2400" dirty="0">
                <a:solidFill>
                  <a:schemeClr val="bg1"/>
                </a:solidFill>
              </a:rPr>
              <a:t>because God is </a:t>
            </a:r>
            <a:r>
              <a:rPr lang="en-GB" sz="2400" dirty="0" smtClean="0">
                <a:solidFill>
                  <a:schemeClr val="bg1"/>
                </a:solidFill>
              </a:rPr>
              <a:t>all powerful </a:t>
            </a:r>
            <a:r>
              <a:rPr lang="en-GB" sz="2400" dirty="0">
                <a:solidFill>
                  <a:schemeClr val="bg1"/>
                </a:solidFill>
              </a:rPr>
              <a:t>– we pray to our heavenly Father who loves us and is ready, willing and able to bless!</a:t>
            </a:r>
          </a:p>
          <a:p>
            <a:r>
              <a:rPr lang="en-GB" sz="2600" dirty="0" smtClean="0">
                <a:solidFill>
                  <a:schemeClr val="bg1"/>
                </a:solidFill>
              </a:rPr>
              <a:t>Focal point for prayer (this week’s study)</a:t>
            </a:r>
          </a:p>
          <a:p>
            <a:pPr lvl="1"/>
            <a:r>
              <a:rPr lang="en-GB" sz="2400" dirty="0" smtClean="0">
                <a:solidFill>
                  <a:schemeClr val="bg1"/>
                </a:solidFill>
              </a:rPr>
              <a:t>Praying </a:t>
            </a:r>
            <a:r>
              <a:rPr lang="en-GB" sz="2400" dirty="0">
                <a:solidFill>
                  <a:schemeClr val="bg1"/>
                </a:solidFill>
              </a:rPr>
              <a:t>like Elijah – praying for the </a:t>
            </a:r>
            <a:r>
              <a:rPr lang="en-GB" sz="2400" dirty="0" smtClean="0">
                <a:solidFill>
                  <a:schemeClr val="bg1"/>
                </a:solidFill>
              </a:rPr>
              <a:t>will </a:t>
            </a:r>
            <a:r>
              <a:rPr lang="en-GB" sz="2400" dirty="0">
                <a:solidFill>
                  <a:schemeClr val="bg1"/>
                </a:solidFill>
              </a:rPr>
              <a:t>of God using the word of God</a:t>
            </a:r>
          </a:p>
          <a:p>
            <a:pPr lvl="1"/>
            <a:endParaRPr lang="en-GB" sz="2800" dirty="0" smtClean="0">
              <a:solidFill>
                <a:schemeClr val="bg1"/>
              </a:solidFill>
            </a:endParaRPr>
          </a:p>
        </p:txBody>
      </p:sp>
    </p:spTree>
    <p:extLst>
      <p:ext uri="{BB962C8B-B14F-4D97-AF65-F5344CB8AC3E}">
        <p14:creationId xmlns:p14="http://schemas.microsoft.com/office/powerpoint/2010/main" val="338686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sz="2800" u="sng" dirty="0">
                <a:solidFill>
                  <a:schemeClr val="bg1"/>
                </a:solidFill>
              </a:rPr>
              <a:t>God’s Will for us! – to </a:t>
            </a:r>
            <a:r>
              <a:rPr lang="en-GB" sz="2800" b="1" u="sng" dirty="0">
                <a:solidFill>
                  <a:schemeClr val="bg1"/>
                </a:solidFill>
              </a:rPr>
              <a:t>be merciful </a:t>
            </a:r>
            <a:r>
              <a:rPr lang="en-GB" sz="2800" u="sng" dirty="0">
                <a:solidFill>
                  <a:schemeClr val="bg1"/>
                </a:solidFill>
              </a:rPr>
              <a:t>in </a:t>
            </a:r>
            <a:r>
              <a:rPr lang="en-GB" sz="2800" u="sng" dirty="0" smtClean="0">
                <a:solidFill>
                  <a:schemeClr val="bg1"/>
                </a:solidFill>
              </a:rPr>
              <a:t>deeds</a:t>
            </a:r>
            <a:endParaRPr lang="en-GB" sz="2800"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35496" y="836712"/>
            <a:ext cx="9036496" cy="5760640"/>
          </a:xfrm>
        </p:spPr>
        <p:txBody>
          <a:bodyPr>
            <a:noAutofit/>
          </a:bodyPr>
          <a:lstStyle/>
          <a:p>
            <a:pPr lvl="1"/>
            <a:r>
              <a:rPr lang="en-GB" sz="2500" dirty="0">
                <a:solidFill>
                  <a:schemeClr val="bg1"/>
                </a:solidFill>
              </a:rPr>
              <a:t>1v27 “Religion that God our Father accepts as pure and faultless is this: to look after orphans and </a:t>
            </a:r>
            <a:r>
              <a:rPr lang="en-GB" sz="2500" dirty="0" smtClean="0">
                <a:solidFill>
                  <a:schemeClr val="bg1"/>
                </a:solidFill>
              </a:rPr>
              <a:t>widows” </a:t>
            </a:r>
          </a:p>
          <a:p>
            <a:pPr lvl="2"/>
            <a:r>
              <a:rPr lang="en-GB" sz="2500" i="1" dirty="0" smtClean="0">
                <a:solidFill>
                  <a:srgbClr val="002060"/>
                </a:solidFill>
              </a:rPr>
              <a:t>Lord help me to see the opportunities to show mercy to those in need around me</a:t>
            </a:r>
          </a:p>
          <a:p>
            <a:pPr lvl="1"/>
            <a:r>
              <a:rPr lang="en-GB" sz="2500" dirty="0" smtClean="0">
                <a:solidFill>
                  <a:schemeClr val="bg1"/>
                </a:solidFill>
              </a:rPr>
              <a:t>2v1 “believers </a:t>
            </a:r>
            <a:r>
              <a:rPr lang="en-GB" sz="2500" dirty="0">
                <a:solidFill>
                  <a:schemeClr val="bg1"/>
                </a:solidFill>
              </a:rPr>
              <a:t>in our glorious Lord Jesus Christ must not show </a:t>
            </a:r>
            <a:r>
              <a:rPr lang="en-GB" sz="2500" dirty="0" smtClean="0">
                <a:solidFill>
                  <a:schemeClr val="bg1"/>
                </a:solidFill>
              </a:rPr>
              <a:t>favouritism” </a:t>
            </a:r>
          </a:p>
          <a:p>
            <a:pPr lvl="1"/>
            <a:r>
              <a:rPr lang="en-GB" sz="2500" dirty="0" smtClean="0">
                <a:solidFill>
                  <a:schemeClr val="bg1"/>
                </a:solidFill>
              </a:rPr>
              <a:t>2v8 “keep </a:t>
            </a:r>
            <a:r>
              <a:rPr lang="en-GB" sz="2500" dirty="0">
                <a:solidFill>
                  <a:schemeClr val="bg1"/>
                </a:solidFill>
              </a:rPr>
              <a:t>the royal law ‘Love your neighbour as yourself</a:t>
            </a:r>
            <a:r>
              <a:rPr lang="en-GB" sz="2500" dirty="0" smtClean="0">
                <a:solidFill>
                  <a:schemeClr val="bg1"/>
                </a:solidFill>
              </a:rPr>
              <a:t>,’”</a:t>
            </a:r>
          </a:p>
          <a:p>
            <a:pPr lvl="2"/>
            <a:r>
              <a:rPr lang="en-GB" sz="2500" i="1" dirty="0" smtClean="0">
                <a:solidFill>
                  <a:srgbClr val="002060"/>
                </a:solidFill>
              </a:rPr>
              <a:t>Lord help me to see all men as my neighbours.  Help me to know that all men are equally worthy of my love.  Lord give me the courage and compassion to show the power and beauty of the royal law as I love my neighbour as myself.  </a:t>
            </a:r>
            <a:r>
              <a:rPr lang="en-GB" sz="2500" i="1" dirty="0" smtClean="0">
                <a:solidFill>
                  <a:srgbClr val="FF0000"/>
                </a:solidFill>
              </a:rPr>
              <a:t>For Lord I was once a stranger to you and your goodness – as one who has been made a son from being an enemy help me to show kindness &amp; mercy as your ambassador</a:t>
            </a:r>
          </a:p>
        </p:txBody>
      </p:sp>
    </p:spTree>
    <p:extLst>
      <p:ext uri="{BB962C8B-B14F-4D97-AF65-F5344CB8AC3E}">
        <p14:creationId xmlns:p14="http://schemas.microsoft.com/office/powerpoint/2010/main" val="3480699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sz="2800" u="sng" dirty="0">
                <a:solidFill>
                  <a:schemeClr val="bg1"/>
                </a:solidFill>
              </a:rPr>
              <a:t>God’s Will for us! – to </a:t>
            </a:r>
            <a:r>
              <a:rPr lang="en-GB" sz="2800" b="1" u="sng" dirty="0">
                <a:solidFill>
                  <a:schemeClr val="bg1"/>
                </a:solidFill>
              </a:rPr>
              <a:t>be merciful </a:t>
            </a:r>
            <a:r>
              <a:rPr lang="en-GB" sz="2800" u="sng" dirty="0">
                <a:solidFill>
                  <a:schemeClr val="bg1"/>
                </a:solidFill>
              </a:rPr>
              <a:t>in </a:t>
            </a:r>
            <a:r>
              <a:rPr lang="en-GB" sz="2800" u="sng" dirty="0" smtClean="0">
                <a:solidFill>
                  <a:schemeClr val="bg1"/>
                </a:solidFill>
              </a:rPr>
              <a:t>deeds</a:t>
            </a:r>
            <a:endParaRPr lang="en-GB" sz="2800"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35496" y="836712"/>
            <a:ext cx="9036496" cy="4104456"/>
          </a:xfrm>
        </p:spPr>
        <p:txBody>
          <a:bodyPr>
            <a:noAutofit/>
          </a:bodyPr>
          <a:lstStyle/>
          <a:p>
            <a:pPr lvl="1"/>
            <a:r>
              <a:rPr lang="en-GB" sz="2500" dirty="0" smtClean="0">
                <a:solidFill>
                  <a:schemeClr val="bg1"/>
                </a:solidFill>
              </a:rPr>
              <a:t>4v17 </a:t>
            </a:r>
            <a:r>
              <a:rPr lang="en-GB" sz="2500" dirty="0">
                <a:solidFill>
                  <a:schemeClr val="bg1"/>
                </a:solidFill>
              </a:rPr>
              <a:t>“If anyone, then, knows the good they ought to do and doesn’t do it, it is sin for them</a:t>
            </a:r>
            <a:r>
              <a:rPr lang="en-GB" sz="2500" dirty="0" smtClean="0">
                <a:solidFill>
                  <a:schemeClr val="bg1"/>
                </a:solidFill>
              </a:rPr>
              <a:t>.” (my good not Bill Gates’ ref malaria)</a:t>
            </a:r>
          </a:p>
          <a:p>
            <a:pPr lvl="1"/>
            <a:r>
              <a:rPr lang="en-GB" sz="2800" dirty="0" smtClean="0">
                <a:solidFill>
                  <a:schemeClr val="bg1"/>
                </a:solidFill>
              </a:rPr>
              <a:t>A pressing need because where there is sin there is judgement</a:t>
            </a:r>
          </a:p>
          <a:p>
            <a:pPr lvl="1"/>
            <a:r>
              <a:rPr lang="en-GB" sz="2500" dirty="0" smtClean="0">
                <a:solidFill>
                  <a:schemeClr val="bg1"/>
                </a:solidFill>
              </a:rPr>
              <a:t>2v13 “because </a:t>
            </a:r>
            <a:r>
              <a:rPr lang="en-GB" sz="2500" dirty="0">
                <a:solidFill>
                  <a:schemeClr val="bg1"/>
                </a:solidFill>
              </a:rPr>
              <a:t>judgment without mercy will be shown to anyone who has not been merciful</a:t>
            </a:r>
            <a:r>
              <a:rPr lang="en-GB" sz="2500" dirty="0" smtClean="0">
                <a:solidFill>
                  <a:schemeClr val="bg1"/>
                </a:solidFill>
              </a:rPr>
              <a:t>.” </a:t>
            </a:r>
          </a:p>
          <a:p>
            <a:pPr lvl="2"/>
            <a:r>
              <a:rPr lang="en-GB" sz="2500" i="1" dirty="0" smtClean="0">
                <a:solidFill>
                  <a:srgbClr val="002060"/>
                </a:solidFill>
              </a:rPr>
              <a:t>Lord when you show me the good I ought to do keep me from sinning by leaving it undone</a:t>
            </a:r>
            <a:r>
              <a:rPr lang="en-GB" sz="2800" i="1" dirty="0" smtClean="0">
                <a:solidFill>
                  <a:srgbClr val="002060"/>
                </a:solidFill>
              </a:rPr>
              <a:t>!</a:t>
            </a:r>
          </a:p>
        </p:txBody>
      </p:sp>
    </p:spTree>
    <p:extLst>
      <p:ext uri="{BB962C8B-B14F-4D97-AF65-F5344CB8AC3E}">
        <p14:creationId xmlns:p14="http://schemas.microsoft.com/office/powerpoint/2010/main" val="1410768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Prayer part 1 – </a:t>
            </a:r>
            <a:r>
              <a:rPr lang="en-GB" sz="2800" dirty="0" smtClean="0">
                <a:solidFill>
                  <a:schemeClr val="bg1"/>
                </a:solidFill>
              </a:rPr>
              <a:t>James what to pray for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692696"/>
            <a:ext cx="9036496" cy="5760640"/>
          </a:xfrm>
        </p:spPr>
        <p:txBody>
          <a:bodyPr>
            <a:noAutofit/>
          </a:bodyPr>
          <a:lstStyle/>
          <a:p>
            <a:r>
              <a:rPr lang="en-GB" sz="2800" dirty="0" smtClean="0">
                <a:solidFill>
                  <a:schemeClr val="bg1"/>
                </a:solidFill>
              </a:rPr>
              <a:t>Help me to </a:t>
            </a:r>
            <a:r>
              <a:rPr lang="en-GB" sz="3000" b="1" dirty="0">
                <a:solidFill>
                  <a:schemeClr val="bg1"/>
                </a:solidFill>
              </a:rPr>
              <a:t>be authentic </a:t>
            </a:r>
          </a:p>
          <a:p>
            <a:pPr lvl="1"/>
            <a:r>
              <a:rPr lang="en-GB" sz="2800" dirty="0">
                <a:solidFill>
                  <a:schemeClr val="bg1"/>
                </a:solidFill>
              </a:rPr>
              <a:t>3v10 “Out of the same mouth come praise and cursing. My brothers and sisters, this should not be</a:t>
            </a:r>
            <a:r>
              <a:rPr lang="en-GB" sz="2800" dirty="0" smtClean="0">
                <a:solidFill>
                  <a:schemeClr val="bg1"/>
                </a:solidFill>
              </a:rPr>
              <a:t>.’”</a:t>
            </a:r>
          </a:p>
          <a:p>
            <a:pPr lvl="1"/>
            <a:r>
              <a:rPr lang="en-GB" sz="2800" dirty="0">
                <a:solidFill>
                  <a:schemeClr val="bg1"/>
                </a:solidFill>
              </a:rPr>
              <a:t>5v12 “Above all, my brothers and sisters, do not swear – not by heaven or by earth or by anything else. All you need to say is a simple ‘Yes’ or ‘No’.</a:t>
            </a:r>
            <a:endParaRPr lang="en-GB" sz="2800" dirty="0" smtClean="0">
              <a:solidFill>
                <a:schemeClr val="bg1"/>
              </a:solidFill>
            </a:endParaRPr>
          </a:p>
          <a:p>
            <a:r>
              <a:rPr lang="en-GB" sz="3000" i="1" dirty="0" smtClean="0">
                <a:solidFill>
                  <a:srgbClr val="002060"/>
                </a:solidFill>
              </a:rPr>
              <a:t>Lord help me to be consistent and a blessing in the use of my tongue, may it always be truthful and full of praise</a:t>
            </a:r>
          </a:p>
        </p:txBody>
      </p:sp>
    </p:spTree>
    <p:extLst>
      <p:ext uri="{BB962C8B-B14F-4D97-AF65-F5344CB8AC3E}">
        <p14:creationId xmlns:p14="http://schemas.microsoft.com/office/powerpoint/2010/main" val="1866788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Prayer part 2 – </a:t>
            </a:r>
            <a:r>
              <a:rPr lang="en-GB" sz="2800" dirty="0" smtClean="0">
                <a:solidFill>
                  <a:schemeClr val="bg1"/>
                </a:solidFill>
              </a:rPr>
              <a:t>James what to pray for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692696"/>
            <a:ext cx="9036496" cy="5760640"/>
          </a:xfrm>
        </p:spPr>
        <p:txBody>
          <a:bodyPr>
            <a:noAutofit/>
          </a:bodyPr>
          <a:lstStyle/>
          <a:p>
            <a:r>
              <a:rPr lang="en-GB" sz="2800" dirty="0" smtClean="0">
                <a:solidFill>
                  <a:schemeClr val="bg1"/>
                </a:solidFill>
              </a:rPr>
              <a:t>God’s Will for us! – to </a:t>
            </a:r>
            <a:r>
              <a:rPr lang="en-GB" sz="2800" b="1" dirty="0" smtClean="0">
                <a:solidFill>
                  <a:schemeClr val="bg1"/>
                </a:solidFill>
              </a:rPr>
              <a:t>be saved </a:t>
            </a:r>
            <a:r>
              <a:rPr lang="en-GB" sz="2800" dirty="0" smtClean="0">
                <a:solidFill>
                  <a:schemeClr val="bg1"/>
                </a:solidFill>
              </a:rPr>
              <a:t>from judgment </a:t>
            </a:r>
            <a:endParaRPr lang="en-GB" sz="2800" dirty="0">
              <a:solidFill>
                <a:schemeClr val="bg1"/>
              </a:solidFill>
            </a:endParaRPr>
          </a:p>
          <a:p>
            <a:pPr lvl="1"/>
            <a:r>
              <a:rPr lang="en-GB" sz="2400" dirty="0">
                <a:solidFill>
                  <a:schemeClr val="bg1"/>
                </a:solidFill>
              </a:rPr>
              <a:t>4v8-10 “Come near to God and he will come near to you. Wash your hands, you sinners, and purify your hearts, you double-minded. 9 Grieve, mourn and wail. Change your laughter to mourning and your joy to gloom. 10 Humble yourselves before the Lord, and he will lift you </a:t>
            </a:r>
            <a:r>
              <a:rPr lang="en-GB" sz="2400" dirty="0" smtClean="0">
                <a:solidFill>
                  <a:schemeClr val="bg1"/>
                </a:solidFill>
              </a:rPr>
              <a:t>up.”</a:t>
            </a:r>
          </a:p>
          <a:p>
            <a:r>
              <a:rPr lang="en-GB" sz="3200" dirty="0" smtClean="0">
                <a:solidFill>
                  <a:schemeClr val="bg1"/>
                </a:solidFill>
              </a:rPr>
              <a:t>(find your own words or use these given in scripture)</a:t>
            </a:r>
          </a:p>
          <a:p>
            <a:r>
              <a:rPr lang="en-GB" sz="2800" i="1" dirty="0">
                <a:solidFill>
                  <a:srgbClr val="002060"/>
                </a:solidFill>
              </a:rPr>
              <a:t>Lord have mercy on me a </a:t>
            </a:r>
            <a:r>
              <a:rPr lang="en-GB" sz="2800" i="1" dirty="0" smtClean="0">
                <a:solidFill>
                  <a:srgbClr val="002060"/>
                </a:solidFill>
              </a:rPr>
              <a:t>sinner.  Come near to me as </a:t>
            </a:r>
            <a:r>
              <a:rPr lang="en-GB" sz="2800" i="1" dirty="0">
                <a:solidFill>
                  <a:srgbClr val="002060"/>
                </a:solidFill>
              </a:rPr>
              <a:t>I </a:t>
            </a:r>
            <a:r>
              <a:rPr lang="en-GB" sz="2800" i="1" dirty="0" smtClean="0">
                <a:solidFill>
                  <a:srgbClr val="002060"/>
                </a:solidFill>
              </a:rPr>
              <a:t>come </a:t>
            </a:r>
            <a:r>
              <a:rPr lang="en-GB" sz="2800" i="1" dirty="0">
                <a:solidFill>
                  <a:srgbClr val="002060"/>
                </a:solidFill>
              </a:rPr>
              <a:t>near to </a:t>
            </a:r>
            <a:r>
              <a:rPr lang="en-GB" sz="2800" i="1" dirty="0" smtClean="0">
                <a:solidFill>
                  <a:srgbClr val="002060"/>
                </a:solidFill>
              </a:rPr>
              <a:t>you</a:t>
            </a:r>
            <a:r>
              <a:rPr lang="en-GB" sz="2800" i="1" dirty="0">
                <a:solidFill>
                  <a:srgbClr val="002060"/>
                </a:solidFill>
              </a:rPr>
              <a:t>.  Lord I know I am </a:t>
            </a:r>
            <a:r>
              <a:rPr lang="en-GB" sz="2800" i="1" dirty="0" smtClean="0">
                <a:solidFill>
                  <a:srgbClr val="002060"/>
                </a:solidFill>
              </a:rPr>
              <a:t>unworthy, I </a:t>
            </a:r>
            <a:r>
              <a:rPr lang="en-GB" sz="2800" i="1" dirty="0">
                <a:solidFill>
                  <a:srgbClr val="002060"/>
                </a:solidFill>
              </a:rPr>
              <a:t>grieve for the wrong that I have done before </a:t>
            </a:r>
            <a:r>
              <a:rPr lang="en-GB" sz="2800" i="1" dirty="0" smtClean="0">
                <a:solidFill>
                  <a:srgbClr val="002060"/>
                </a:solidFill>
              </a:rPr>
              <a:t>you.  </a:t>
            </a:r>
            <a:r>
              <a:rPr lang="en-GB" sz="2800" i="1" dirty="0">
                <a:solidFill>
                  <a:srgbClr val="002060"/>
                </a:solidFill>
              </a:rPr>
              <a:t>Lord I seek to come </a:t>
            </a:r>
            <a:r>
              <a:rPr lang="en-GB" sz="2800" i="1" dirty="0" smtClean="0">
                <a:solidFill>
                  <a:srgbClr val="002060"/>
                </a:solidFill>
              </a:rPr>
              <a:t>with nothing but my filthy rags asking that you would lift me up as one who humbly seeks forgiveness through the washing of my sins in Jesus’ blood.</a:t>
            </a:r>
          </a:p>
        </p:txBody>
      </p:sp>
    </p:spTree>
    <p:extLst>
      <p:ext uri="{BB962C8B-B14F-4D97-AF65-F5344CB8AC3E}">
        <p14:creationId xmlns:p14="http://schemas.microsoft.com/office/powerpoint/2010/main" val="150076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Summary slide</a:t>
            </a:r>
            <a:endParaRPr lang="en-GB" dirty="0">
              <a:solidFill>
                <a:schemeClr val="bg1"/>
              </a:solidFill>
            </a:endParaRPr>
          </a:p>
        </p:txBody>
      </p:sp>
      <p:sp>
        <p:nvSpPr>
          <p:cNvPr id="3" name="Content Placeholder 2"/>
          <p:cNvSpPr>
            <a:spLocks noGrp="1"/>
          </p:cNvSpPr>
          <p:nvPr>
            <p:ph sz="quarter" idx="13"/>
          </p:nvPr>
        </p:nvSpPr>
        <p:spPr>
          <a:xfrm>
            <a:off x="609600" y="1600200"/>
            <a:ext cx="7924800" cy="4709120"/>
          </a:xfrm>
        </p:spPr>
        <p:txBody>
          <a:bodyPr>
            <a:normAutofit fontScale="85000" lnSpcReduction="10000"/>
          </a:bodyPr>
          <a:lstStyle/>
          <a:p>
            <a:r>
              <a:rPr lang="en-GB" sz="3200" dirty="0" smtClean="0">
                <a:solidFill>
                  <a:schemeClr val="bg1"/>
                </a:solidFill>
              </a:rPr>
              <a:t>We come to a God who stands willing and able to bless us</a:t>
            </a:r>
          </a:p>
          <a:p>
            <a:r>
              <a:rPr lang="en-GB" sz="3200" dirty="0" smtClean="0">
                <a:solidFill>
                  <a:schemeClr val="bg1"/>
                </a:solidFill>
              </a:rPr>
              <a:t>Prayer is part of God’s work in changing us and when we delight in the Lord He will give us the desires of our hearts</a:t>
            </a:r>
          </a:p>
          <a:p>
            <a:r>
              <a:rPr lang="en-GB" sz="3200" dirty="0" smtClean="0">
                <a:solidFill>
                  <a:schemeClr val="bg1"/>
                </a:solidFill>
              </a:rPr>
              <a:t>Our Father loves to hear His Word quoted back to Him</a:t>
            </a:r>
          </a:p>
          <a:p>
            <a:r>
              <a:rPr lang="en-GB" sz="3200" dirty="0" smtClean="0">
                <a:solidFill>
                  <a:schemeClr val="bg1"/>
                </a:solidFill>
              </a:rPr>
              <a:t>Our prayers should be more focused in the covenant God has made to write His Law on our hearts </a:t>
            </a:r>
          </a:p>
          <a:p>
            <a:endParaRPr lang="en-GB" sz="3200" dirty="0">
              <a:solidFill>
                <a:schemeClr val="bg1"/>
              </a:solidFill>
            </a:endParaRPr>
          </a:p>
          <a:p>
            <a:r>
              <a:rPr lang="en-GB" sz="3200" dirty="0" smtClean="0">
                <a:solidFill>
                  <a:schemeClr val="bg1"/>
                </a:solidFill>
              </a:rPr>
              <a:t>Reflection – a time of quiet!</a:t>
            </a:r>
            <a:endParaRPr lang="en-GB" sz="3200" dirty="0">
              <a:solidFill>
                <a:schemeClr val="bg1"/>
              </a:solidFill>
            </a:endParaRPr>
          </a:p>
        </p:txBody>
      </p:sp>
    </p:spTree>
    <p:extLst>
      <p:ext uri="{BB962C8B-B14F-4D97-AF65-F5344CB8AC3E}">
        <p14:creationId xmlns:p14="http://schemas.microsoft.com/office/powerpoint/2010/main" val="1493876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dirty="0" smtClean="0">
                <a:solidFill>
                  <a:schemeClr val="bg1"/>
                </a:solidFill>
              </a:rPr>
              <a:t>Reflection</a:t>
            </a:r>
            <a:endParaRPr lang="en-GB" dirty="0">
              <a:solidFill>
                <a:schemeClr val="bg1"/>
              </a:solidFill>
            </a:endParaRPr>
          </a:p>
        </p:txBody>
      </p:sp>
      <p:sp>
        <p:nvSpPr>
          <p:cNvPr id="3" name="Content Placeholder 2"/>
          <p:cNvSpPr>
            <a:spLocks noGrp="1"/>
          </p:cNvSpPr>
          <p:nvPr>
            <p:ph sz="quarter" idx="13"/>
          </p:nvPr>
        </p:nvSpPr>
        <p:spPr/>
        <p:txBody>
          <a:bodyPr>
            <a:normAutofit/>
          </a:bodyPr>
          <a:lstStyle/>
          <a:p>
            <a:r>
              <a:rPr lang="en-GB" sz="3200" dirty="0" smtClean="0">
                <a:solidFill>
                  <a:schemeClr val="bg1"/>
                </a:solidFill>
              </a:rPr>
              <a:t>Take a few minutes now to sit still, where we are, in the quiet to make some of God’s Word your prayer</a:t>
            </a:r>
          </a:p>
          <a:p>
            <a:r>
              <a:rPr lang="en-GB" sz="3200" dirty="0" smtClean="0">
                <a:solidFill>
                  <a:schemeClr val="bg1"/>
                </a:solidFill>
              </a:rPr>
              <a:t>- Someone at the front afterwards</a:t>
            </a:r>
            <a:endParaRPr lang="en-GB" sz="3200" dirty="0">
              <a:solidFill>
                <a:schemeClr val="bg1"/>
              </a:solidFill>
            </a:endParaRPr>
          </a:p>
        </p:txBody>
      </p:sp>
    </p:spTree>
    <p:extLst>
      <p:ext uri="{BB962C8B-B14F-4D97-AF65-F5344CB8AC3E}">
        <p14:creationId xmlns:p14="http://schemas.microsoft.com/office/powerpoint/2010/main" val="2034793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sz="2800" u="sng" dirty="0" smtClean="0">
                <a:solidFill>
                  <a:schemeClr val="bg1"/>
                </a:solidFill>
              </a:rPr>
              <a:t>God’s </a:t>
            </a:r>
            <a:r>
              <a:rPr lang="en-GB" sz="2800" u="sng" dirty="0">
                <a:solidFill>
                  <a:schemeClr val="bg1"/>
                </a:solidFill>
              </a:rPr>
              <a:t>Will for </a:t>
            </a:r>
            <a:r>
              <a:rPr lang="en-GB" sz="2800" u="sng" dirty="0" smtClean="0">
                <a:solidFill>
                  <a:schemeClr val="bg1"/>
                </a:solidFill>
              </a:rPr>
              <a:t>us, prayer and James</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35496" y="692696"/>
            <a:ext cx="9036496" cy="6048672"/>
          </a:xfrm>
        </p:spPr>
        <p:txBody>
          <a:bodyPr>
            <a:noAutofit/>
          </a:bodyPr>
          <a:lstStyle/>
          <a:p>
            <a:r>
              <a:rPr lang="en-GB" sz="3000" dirty="0" smtClean="0">
                <a:solidFill>
                  <a:schemeClr val="bg1"/>
                </a:solidFill>
              </a:rPr>
              <a:t>Praying like Elijah</a:t>
            </a:r>
          </a:p>
          <a:p>
            <a:pPr lvl="1"/>
            <a:r>
              <a:rPr lang="en-GB" sz="3000" dirty="0" smtClean="0">
                <a:solidFill>
                  <a:schemeClr val="bg1"/>
                </a:solidFill>
              </a:rPr>
              <a:t>Three things for the narrative James read for us earlier </a:t>
            </a:r>
          </a:p>
          <a:p>
            <a:pPr lvl="1"/>
            <a:r>
              <a:rPr lang="en-GB" sz="3000" dirty="0" smtClean="0">
                <a:solidFill>
                  <a:schemeClr val="bg1"/>
                </a:solidFill>
              </a:rPr>
              <a:t>1 Kings 17v1-6, 1 Kings 18v1-3, 1 Kings 18v41-46</a:t>
            </a:r>
          </a:p>
          <a:p>
            <a:pPr lvl="2"/>
            <a:r>
              <a:rPr lang="en-GB" sz="3000" dirty="0" smtClean="0">
                <a:solidFill>
                  <a:schemeClr val="bg1"/>
                </a:solidFill>
              </a:rPr>
              <a:t>Elijah’s persistence in prayer – 7 times</a:t>
            </a:r>
          </a:p>
          <a:p>
            <a:pPr lvl="2"/>
            <a:r>
              <a:rPr lang="en-GB" sz="3000" dirty="0" smtClean="0">
                <a:solidFill>
                  <a:schemeClr val="bg1"/>
                </a:solidFill>
              </a:rPr>
              <a:t>Elijah’s position in prayer – earnest and humble</a:t>
            </a:r>
          </a:p>
          <a:p>
            <a:pPr lvl="2"/>
            <a:r>
              <a:rPr lang="en-GB" sz="3000" dirty="0" smtClean="0">
                <a:solidFill>
                  <a:schemeClr val="bg1"/>
                </a:solidFill>
              </a:rPr>
              <a:t>Elijah’s focus in prayer – prayed for what God had revealed to him – 18v1 – I will send rain. 18v43 sends his servant to see the fulfilment of the promise</a:t>
            </a:r>
          </a:p>
          <a:p>
            <a:pPr lvl="1"/>
            <a:r>
              <a:rPr lang="en-GB" sz="3000" dirty="0" smtClean="0">
                <a:solidFill>
                  <a:schemeClr val="bg1"/>
                </a:solidFill>
              </a:rPr>
              <a:t>“Every promise of scripture is a writing of God which may be pleaded before Him with this reasonable request: “do as </a:t>
            </a:r>
            <a:r>
              <a:rPr lang="en-GB" sz="3000" dirty="0" smtClean="0">
                <a:solidFill>
                  <a:schemeClr val="bg1"/>
                </a:solidFill>
              </a:rPr>
              <a:t>you </a:t>
            </a:r>
            <a:r>
              <a:rPr lang="en-GB" sz="3000" dirty="0" smtClean="0">
                <a:solidFill>
                  <a:schemeClr val="bg1"/>
                </a:solidFill>
              </a:rPr>
              <a:t>have said”” – C H Spurgeon</a:t>
            </a:r>
          </a:p>
        </p:txBody>
      </p:sp>
    </p:spTree>
    <p:extLst>
      <p:ext uri="{BB962C8B-B14F-4D97-AF65-F5344CB8AC3E}">
        <p14:creationId xmlns:p14="http://schemas.microsoft.com/office/powerpoint/2010/main" val="1711051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sz="2800" u="sng" dirty="0" smtClean="0">
                <a:solidFill>
                  <a:schemeClr val="bg1"/>
                </a:solidFill>
              </a:rPr>
              <a:t>God’s </a:t>
            </a:r>
            <a:r>
              <a:rPr lang="en-GB" sz="2800" u="sng" dirty="0">
                <a:solidFill>
                  <a:schemeClr val="bg1"/>
                </a:solidFill>
              </a:rPr>
              <a:t>Will for </a:t>
            </a:r>
            <a:r>
              <a:rPr lang="en-GB" sz="2800" u="sng" dirty="0" smtClean="0">
                <a:solidFill>
                  <a:schemeClr val="bg1"/>
                </a:solidFill>
              </a:rPr>
              <a:t>us, prayer and James</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35496" y="692696"/>
            <a:ext cx="9036496" cy="6048672"/>
          </a:xfrm>
        </p:spPr>
        <p:txBody>
          <a:bodyPr>
            <a:noAutofit/>
          </a:bodyPr>
          <a:lstStyle/>
          <a:p>
            <a:r>
              <a:rPr lang="en-GB" sz="2800" dirty="0" smtClean="0">
                <a:solidFill>
                  <a:schemeClr val="bg1"/>
                </a:solidFill>
              </a:rPr>
              <a:t>The Will of God and prayer - Personal and revealed Will</a:t>
            </a:r>
          </a:p>
          <a:p>
            <a:pPr lvl="1"/>
            <a:r>
              <a:rPr lang="en-GB" sz="2400" dirty="0" smtClean="0">
                <a:solidFill>
                  <a:schemeClr val="bg1"/>
                </a:solidFill>
              </a:rPr>
              <a:t>‘For </a:t>
            </a:r>
            <a:r>
              <a:rPr lang="en-GB" sz="2400" dirty="0">
                <a:solidFill>
                  <a:schemeClr val="bg1"/>
                </a:solidFill>
              </a:rPr>
              <a:t>I know the plans I have for you,’ declares the Lord, ‘plans to prosper you and not to harm you, plans to give you hope and a future</a:t>
            </a:r>
            <a:r>
              <a:rPr lang="en-GB" sz="2400" dirty="0" smtClean="0">
                <a:solidFill>
                  <a:schemeClr val="bg1"/>
                </a:solidFill>
              </a:rPr>
              <a:t>. </a:t>
            </a:r>
            <a:r>
              <a:rPr lang="en-GB" sz="2400" dirty="0" err="1" smtClean="0">
                <a:solidFill>
                  <a:schemeClr val="bg1"/>
                </a:solidFill>
              </a:rPr>
              <a:t>Jer</a:t>
            </a:r>
            <a:r>
              <a:rPr lang="en-GB" sz="2400" dirty="0" smtClean="0">
                <a:solidFill>
                  <a:schemeClr val="bg1"/>
                </a:solidFill>
              </a:rPr>
              <a:t> 29v11</a:t>
            </a:r>
            <a:endParaRPr lang="en-GB" sz="2400" dirty="0">
              <a:solidFill>
                <a:schemeClr val="bg1"/>
              </a:solidFill>
            </a:endParaRPr>
          </a:p>
          <a:p>
            <a:pPr lvl="1"/>
            <a:r>
              <a:rPr lang="en-GB" sz="2400" dirty="0" smtClean="0">
                <a:solidFill>
                  <a:schemeClr val="bg1"/>
                </a:solidFill>
              </a:rPr>
              <a:t>Spouse, children, job, place – God cares about those things and makes provision for us in them</a:t>
            </a:r>
          </a:p>
          <a:p>
            <a:pPr lvl="1"/>
            <a:r>
              <a:rPr lang="en-GB" sz="2400" dirty="0" smtClean="0">
                <a:solidFill>
                  <a:schemeClr val="bg1"/>
                </a:solidFill>
              </a:rPr>
              <a:t>Last Sunday evening people shared how their prayers had been answered not yet &amp; then yes when they acceptance of God’s current provision </a:t>
            </a:r>
          </a:p>
          <a:p>
            <a:pPr lvl="1"/>
            <a:r>
              <a:rPr lang="en-GB" sz="2400" dirty="0" smtClean="0">
                <a:solidFill>
                  <a:schemeClr val="bg1"/>
                </a:solidFill>
              </a:rPr>
              <a:t>Acceptance won’t always change outcome – like Christ when we say “never the less not my will, but yours” we need to be prepared to go through with it. </a:t>
            </a:r>
          </a:p>
          <a:p>
            <a:r>
              <a:rPr lang="en-GB" sz="2800" dirty="0" smtClean="0">
                <a:solidFill>
                  <a:schemeClr val="bg1"/>
                </a:solidFill>
              </a:rPr>
              <a:t>Open door isn’t always permission - Jonah</a:t>
            </a:r>
          </a:p>
        </p:txBody>
      </p:sp>
    </p:spTree>
    <p:extLst>
      <p:ext uri="{BB962C8B-B14F-4D97-AF65-F5344CB8AC3E}">
        <p14:creationId xmlns:p14="http://schemas.microsoft.com/office/powerpoint/2010/main" val="2817367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bg1"/>
                </a:solidFill>
              </a:rPr>
              <a:t>Distinction between revealed and sovereign (personal) will of God</a:t>
            </a:r>
            <a:endParaRPr lang="en-GB" sz="2800" dirty="0">
              <a:solidFill>
                <a:schemeClr val="bg1"/>
              </a:solidFill>
            </a:endParaRPr>
          </a:p>
        </p:txBody>
      </p:sp>
      <p:sp>
        <p:nvSpPr>
          <p:cNvPr id="3" name="Content Placeholder 2"/>
          <p:cNvSpPr>
            <a:spLocks noGrp="1"/>
          </p:cNvSpPr>
          <p:nvPr>
            <p:ph sz="quarter" idx="13"/>
          </p:nvPr>
        </p:nvSpPr>
        <p:spPr/>
        <p:txBody>
          <a:bodyPr>
            <a:normAutofit/>
          </a:bodyPr>
          <a:lstStyle/>
          <a:p>
            <a:r>
              <a:rPr lang="en-GB" sz="2800" dirty="0" smtClean="0">
                <a:solidFill>
                  <a:schemeClr val="bg1"/>
                </a:solidFill>
              </a:rPr>
              <a:t>“Our duty is found in the revealed will of God in the scripture.  Our trust must be in the sovereign will of God, as he works in the ordinary circumstances of our daily lives for our good and his glory” – Jerry Bridges</a:t>
            </a:r>
          </a:p>
          <a:p>
            <a:r>
              <a:rPr lang="en-GB" sz="2800" dirty="0" smtClean="0">
                <a:solidFill>
                  <a:schemeClr val="bg1"/>
                </a:solidFill>
              </a:rPr>
              <a:t>“It should be the aim of every Christian to have his will directed by the will of God revealed in Scripture” – Sinclair Ferguson</a:t>
            </a:r>
            <a:endParaRPr lang="en-GB" sz="2800" dirty="0">
              <a:solidFill>
                <a:schemeClr val="bg1"/>
              </a:solidFill>
            </a:endParaRPr>
          </a:p>
        </p:txBody>
      </p:sp>
    </p:spTree>
    <p:extLst>
      <p:ext uri="{BB962C8B-B14F-4D97-AF65-F5344CB8AC3E}">
        <p14:creationId xmlns:p14="http://schemas.microsoft.com/office/powerpoint/2010/main" val="117834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sz="2800" u="sng" dirty="0" smtClean="0">
                <a:solidFill>
                  <a:schemeClr val="bg1"/>
                </a:solidFill>
              </a:rPr>
              <a:t>God’s </a:t>
            </a:r>
            <a:r>
              <a:rPr lang="en-GB" sz="2800" u="sng" dirty="0">
                <a:solidFill>
                  <a:schemeClr val="bg1"/>
                </a:solidFill>
              </a:rPr>
              <a:t>Will for </a:t>
            </a:r>
            <a:r>
              <a:rPr lang="en-GB" sz="2800" u="sng" dirty="0" smtClean="0">
                <a:solidFill>
                  <a:schemeClr val="bg1"/>
                </a:solidFill>
              </a:rPr>
              <a:t>us, prayer and James</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692696"/>
            <a:ext cx="9036496" cy="6048672"/>
          </a:xfrm>
        </p:spPr>
        <p:txBody>
          <a:bodyPr>
            <a:noAutofit/>
          </a:bodyPr>
          <a:lstStyle/>
          <a:p>
            <a:r>
              <a:rPr lang="en-GB" sz="2800" dirty="0" smtClean="0">
                <a:solidFill>
                  <a:schemeClr val="bg1"/>
                </a:solidFill>
              </a:rPr>
              <a:t>Living out the promise of </a:t>
            </a:r>
            <a:r>
              <a:rPr lang="en-GB" sz="2800" dirty="0" err="1" smtClean="0">
                <a:solidFill>
                  <a:schemeClr val="bg1"/>
                </a:solidFill>
              </a:rPr>
              <a:t>Jer</a:t>
            </a:r>
            <a:r>
              <a:rPr lang="en-GB" sz="2800" dirty="0" smtClean="0">
                <a:solidFill>
                  <a:schemeClr val="bg1"/>
                </a:solidFill>
              </a:rPr>
              <a:t> 31v33 – Law dwelling in us – </a:t>
            </a:r>
          </a:p>
          <a:p>
            <a:pPr lvl="1"/>
            <a:r>
              <a:rPr lang="en-GB" sz="2800" dirty="0" smtClean="0">
                <a:solidFill>
                  <a:schemeClr val="bg1"/>
                </a:solidFill>
              </a:rPr>
              <a:t>‘</a:t>
            </a:r>
            <a:r>
              <a:rPr lang="en-GB" sz="2600" dirty="0" smtClean="0">
                <a:solidFill>
                  <a:schemeClr val="bg1"/>
                </a:solidFill>
              </a:rPr>
              <a:t>If </a:t>
            </a:r>
            <a:r>
              <a:rPr lang="en-GB" sz="2600" dirty="0">
                <a:solidFill>
                  <a:schemeClr val="bg1"/>
                </a:solidFill>
              </a:rPr>
              <a:t>you hold to my teaching, you are really my disciples. </a:t>
            </a:r>
            <a:r>
              <a:rPr lang="en-GB" sz="2600" dirty="0" smtClean="0">
                <a:solidFill>
                  <a:schemeClr val="bg1"/>
                </a:solidFill>
              </a:rPr>
              <a:t>Then </a:t>
            </a:r>
            <a:r>
              <a:rPr lang="en-GB" sz="2600" dirty="0">
                <a:solidFill>
                  <a:schemeClr val="bg1"/>
                </a:solidFill>
              </a:rPr>
              <a:t>you will know the truth, and the truth will set you free</a:t>
            </a:r>
            <a:r>
              <a:rPr lang="en-GB" sz="2600" dirty="0" smtClean="0">
                <a:solidFill>
                  <a:schemeClr val="bg1"/>
                </a:solidFill>
              </a:rPr>
              <a:t>.’ – </a:t>
            </a:r>
          </a:p>
          <a:p>
            <a:pPr lvl="1"/>
            <a:r>
              <a:rPr lang="en-GB" sz="2600" dirty="0" smtClean="0">
                <a:solidFill>
                  <a:schemeClr val="bg1"/>
                </a:solidFill>
              </a:rPr>
              <a:t>Free from slavery to sin - the </a:t>
            </a:r>
            <a:r>
              <a:rPr lang="en-GB" sz="2600" dirty="0">
                <a:solidFill>
                  <a:schemeClr val="bg1"/>
                </a:solidFill>
              </a:rPr>
              <a:t>reverse of the </a:t>
            </a:r>
            <a:r>
              <a:rPr lang="en-GB" sz="2600" dirty="0" smtClean="0">
                <a:solidFill>
                  <a:schemeClr val="bg1"/>
                </a:solidFill>
              </a:rPr>
              <a:t>curse </a:t>
            </a:r>
            <a:endParaRPr lang="en-GB" sz="2600" dirty="0">
              <a:solidFill>
                <a:schemeClr val="bg1"/>
              </a:solidFill>
            </a:endParaRPr>
          </a:p>
          <a:p>
            <a:r>
              <a:rPr lang="en-GB" sz="2800" dirty="0" smtClean="0">
                <a:solidFill>
                  <a:schemeClr val="bg1"/>
                </a:solidFill>
              </a:rPr>
              <a:t>Quick look through James to see how we can pray for God’s work and will to be done in our lives</a:t>
            </a:r>
          </a:p>
          <a:p>
            <a:pPr lvl="1"/>
            <a:r>
              <a:rPr lang="en-GB" sz="2600" dirty="0" smtClean="0">
                <a:solidFill>
                  <a:schemeClr val="bg1"/>
                </a:solidFill>
              </a:rPr>
              <a:t>Praying in line with what Spurgeon said “</a:t>
            </a:r>
            <a:r>
              <a:rPr lang="en-GB" sz="2600" dirty="0">
                <a:solidFill>
                  <a:schemeClr val="bg1"/>
                </a:solidFill>
              </a:rPr>
              <a:t>Every promise of </a:t>
            </a:r>
            <a:r>
              <a:rPr lang="en-GB" sz="2600" dirty="0" smtClean="0">
                <a:solidFill>
                  <a:schemeClr val="bg1"/>
                </a:solidFill>
              </a:rPr>
              <a:t>scripture (&amp; command) </a:t>
            </a:r>
            <a:r>
              <a:rPr lang="en-GB" sz="2600" dirty="0">
                <a:solidFill>
                  <a:schemeClr val="bg1"/>
                </a:solidFill>
              </a:rPr>
              <a:t>is a writing of God which may be pleaded before Him with this reasonable request: “do as </a:t>
            </a:r>
            <a:r>
              <a:rPr lang="en-GB" sz="2600" dirty="0" smtClean="0">
                <a:solidFill>
                  <a:schemeClr val="bg1"/>
                </a:solidFill>
              </a:rPr>
              <a:t>you </a:t>
            </a:r>
            <a:r>
              <a:rPr lang="en-GB" sz="2600" dirty="0">
                <a:solidFill>
                  <a:schemeClr val="bg1"/>
                </a:solidFill>
              </a:rPr>
              <a:t>have said</a:t>
            </a:r>
            <a:r>
              <a:rPr lang="en-GB" sz="2600" dirty="0" smtClean="0">
                <a:solidFill>
                  <a:schemeClr val="bg1"/>
                </a:solidFill>
              </a:rPr>
              <a:t>””</a:t>
            </a:r>
          </a:p>
          <a:p>
            <a:pPr lvl="1"/>
            <a:r>
              <a:rPr lang="en-GB" sz="2600" dirty="0" smtClean="0">
                <a:solidFill>
                  <a:schemeClr val="bg1"/>
                </a:solidFill>
              </a:rPr>
              <a:t> Praying like Elijah about God doing what </a:t>
            </a:r>
            <a:r>
              <a:rPr lang="en-GB" sz="2600" dirty="0" smtClean="0">
                <a:solidFill>
                  <a:schemeClr val="bg1"/>
                </a:solidFill>
              </a:rPr>
              <a:t>he </a:t>
            </a:r>
            <a:r>
              <a:rPr lang="en-GB" sz="2600" dirty="0" smtClean="0">
                <a:solidFill>
                  <a:schemeClr val="bg1"/>
                </a:solidFill>
              </a:rPr>
              <a:t>has </a:t>
            </a:r>
            <a:r>
              <a:rPr lang="en-GB" sz="2600" dirty="0" smtClean="0">
                <a:solidFill>
                  <a:schemeClr val="bg1"/>
                </a:solidFill>
              </a:rPr>
              <a:t>said he would</a:t>
            </a:r>
            <a:endParaRPr lang="en-GB" sz="2600" dirty="0" smtClean="0">
              <a:solidFill>
                <a:schemeClr val="bg1"/>
              </a:solidFill>
            </a:endParaRPr>
          </a:p>
        </p:txBody>
      </p:sp>
    </p:spTree>
    <p:extLst>
      <p:ext uri="{BB962C8B-B14F-4D97-AF65-F5344CB8AC3E}">
        <p14:creationId xmlns:p14="http://schemas.microsoft.com/office/powerpoint/2010/main" val="734132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sz="2800" u="sng" dirty="0" smtClean="0">
                <a:solidFill>
                  <a:schemeClr val="bg1"/>
                </a:solidFill>
              </a:rPr>
              <a:t>God’s </a:t>
            </a:r>
            <a:r>
              <a:rPr lang="en-GB" sz="2800" u="sng" dirty="0">
                <a:solidFill>
                  <a:schemeClr val="bg1"/>
                </a:solidFill>
              </a:rPr>
              <a:t>Will for </a:t>
            </a:r>
            <a:r>
              <a:rPr lang="en-GB" sz="2800" u="sng" dirty="0" smtClean="0">
                <a:solidFill>
                  <a:schemeClr val="bg1"/>
                </a:solidFill>
              </a:rPr>
              <a:t>us, prayer and James</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9036496" cy="6048672"/>
          </a:xfrm>
        </p:spPr>
        <p:txBody>
          <a:bodyPr>
            <a:noAutofit/>
          </a:bodyPr>
          <a:lstStyle/>
          <a:p>
            <a:r>
              <a:rPr lang="en-GB" sz="2800" dirty="0" smtClean="0">
                <a:solidFill>
                  <a:schemeClr val="bg1"/>
                </a:solidFill>
              </a:rPr>
              <a:t>God’s will  - to </a:t>
            </a:r>
            <a:r>
              <a:rPr lang="en-GB" sz="2800" b="1" dirty="0" smtClean="0">
                <a:solidFill>
                  <a:schemeClr val="bg1"/>
                </a:solidFill>
              </a:rPr>
              <a:t>preserve and bring to glory </a:t>
            </a:r>
            <a:r>
              <a:rPr lang="en-GB" sz="2800" dirty="0" smtClean="0">
                <a:solidFill>
                  <a:schemeClr val="bg1"/>
                </a:solidFill>
              </a:rPr>
              <a:t>those </a:t>
            </a:r>
            <a:r>
              <a:rPr lang="en-GB" sz="2800" dirty="0" smtClean="0">
                <a:solidFill>
                  <a:schemeClr val="bg1"/>
                </a:solidFill>
              </a:rPr>
              <a:t>he </a:t>
            </a:r>
            <a:r>
              <a:rPr lang="en-GB" sz="2800" dirty="0" smtClean="0">
                <a:solidFill>
                  <a:schemeClr val="bg1"/>
                </a:solidFill>
              </a:rPr>
              <a:t>has saved</a:t>
            </a:r>
          </a:p>
          <a:p>
            <a:r>
              <a:rPr lang="en-GB" sz="2800" dirty="0" smtClean="0">
                <a:solidFill>
                  <a:schemeClr val="bg1"/>
                </a:solidFill>
              </a:rPr>
              <a:t>–Pray to </a:t>
            </a:r>
            <a:r>
              <a:rPr lang="en-GB" sz="2800" b="1" dirty="0" smtClean="0">
                <a:solidFill>
                  <a:schemeClr val="bg1"/>
                </a:solidFill>
              </a:rPr>
              <a:t>be blessed </a:t>
            </a:r>
            <a:r>
              <a:rPr lang="en-GB" sz="2800" dirty="0" smtClean="0">
                <a:solidFill>
                  <a:schemeClr val="bg1"/>
                </a:solidFill>
              </a:rPr>
              <a:t>in trials</a:t>
            </a:r>
          </a:p>
          <a:p>
            <a:pPr lvl="1"/>
            <a:r>
              <a:rPr lang="en-GB" sz="2800" dirty="0" smtClean="0">
                <a:solidFill>
                  <a:schemeClr val="bg1"/>
                </a:solidFill>
              </a:rPr>
              <a:t>1v12 </a:t>
            </a:r>
            <a:r>
              <a:rPr lang="en-GB" sz="2800" dirty="0">
                <a:solidFill>
                  <a:schemeClr val="bg1"/>
                </a:solidFill>
              </a:rPr>
              <a:t>Blessed is the one who perseveres under trial because, having stood the test, that person will receive the crown of life that the Lord has promised to those who love him</a:t>
            </a:r>
            <a:r>
              <a:rPr lang="en-GB" sz="2800" dirty="0" smtClean="0">
                <a:solidFill>
                  <a:schemeClr val="bg1"/>
                </a:solidFill>
              </a:rPr>
              <a:t>.</a:t>
            </a:r>
          </a:p>
          <a:p>
            <a:pPr lvl="1"/>
            <a:r>
              <a:rPr lang="en-GB" sz="2800" i="1" dirty="0" smtClean="0">
                <a:solidFill>
                  <a:srgbClr val="002060"/>
                </a:solidFill>
              </a:rPr>
              <a:t>Lord help me to show your grace in trials, that I might stand firm as a witness to your goodness and say blessed be the Name of the Lord.  Lord keep your promise to complete the good work </a:t>
            </a:r>
            <a:r>
              <a:rPr lang="en-GB" sz="2800" i="1" dirty="0" smtClean="0">
                <a:solidFill>
                  <a:srgbClr val="002060"/>
                </a:solidFill>
              </a:rPr>
              <a:t>you </a:t>
            </a:r>
            <a:r>
              <a:rPr lang="en-GB" sz="2800" i="1" dirty="0" smtClean="0">
                <a:solidFill>
                  <a:srgbClr val="002060"/>
                </a:solidFill>
              </a:rPr>
              <a:t>have started in me and to make me fit for the crown of life you have promised</a:t>
            </a:r>
            <a:endParaRPr lang="en-GB" sz="2800" i="1" dirty="0">
              <a:solidFill>
                <a:srgbClr val="002060"/>
              </a:solidFill>
            </a:endParaRPr>
          </a:p>
        </p:txBody>
      </p:sp>
    </p:spTree>
    <p:extLst>
      <p:ext uri="{BB962C8B-B14F-4D97-AF65-F5344CB8AC3E}">
        <p14:creationId xmlns:p14="http://schemas.microsoft.com/office/powerpoint/2010/main" val="1530554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836712"/>
            <a:ext cx="9036496" cy="5832648"/>
          </a:xfrm>
        </p:spPr>
        <p:txBody>
          <a:bodyPr>
            <a:noAutofit/>
          </a:bodyPr>
          <a:lstStyle/>
          <a:p>
            <a:r>
              <a:rPr lang="en-GB" sz="2800" dirty="0" smtClean="0">
                <a:solidFill>
                  <a:schemeClr val="bg1"/>
                </a:solidFill>
              </a:rPr>
              <a:t>God’s will for us! – to </a:t>
            </a:r>
            <a:r>
              <a:rPr lang="en-GB" sz="2800" b="1" dirty="0" smtClean="0">
                <a:solidFill>
                  <a:schemeClr val="bg1"/>
                </a:solidFill>
              </a:rPr>
              <a:t>be transformed </a:t>
            </a:r>
            <a:r>
              <a:rPr lang="en-GB" sz="2800" dirty="0" smtClean="0">
                <a:solidFill>
                  <a:schemeClr val="bg1"/>
                </a:solidFill>
              </a:rPr>
              <a:t>in </a:t>
            </a:r>
            <a:r>
              <a:rPr lang="en-GB" sz="2800" dirty="0">
                <a:solidFill>
                  <a:schemeClr val="bg1"/>
                </a:solidFill>
              </a:rPr>
              <a:t>heart </a:t>
            </a:r>
            <a:endParaRPr lang="en-GB" sz="2800" b="1" dirty="0" smtClean="0">
              <a:solidFill>
                <a:schemeClr val="bg1"/>
              </a:solidFill>
            </a:endParaRPr>
          </a:p>
          <a:p>
            <a:pPr lvl="1"/>
            <a:r>
              <a:rPr lang="en-GB" sz="2400" dirty="0" smtClean="0">
                <a:solidFill>
                  <a:schemeClr val="bg1"/>
                </a:solidFill>
              </a:rPr>
              <a:t>1v18 “He </a:t>
            </a:r>
            <a:r>
              <a:rPr lang="en-GB" sz="2400" dirty="0">
                <a:solidFill>
                  <a:schemeClr val="bg1"/>
                </a:solidFill>
              </a:rPr>
              <a:t>chose to give us birth through the word of truth, that </a:t>
            </a:r>
            <a:r>
              <a:rPr lang="en-GB" sz="2400" dirty="0" smtClean="0">
                <a:solidFill>
                  <a:schemeClr val="bg1"/>
                </a:solidFill>
              </a:rPr>
              <a:t>we </a:t>
            </a:r>
            <a:r>
              <a:rPr lang="en-GB" sz="2400" dirty="0">
                <a:solidFill>
                  <a:schemeClr val="bg1"/>
                </a:solidFill>
              </a:rPr>
              <a:t>might be a kind of </a:t>
            </a:r>
            <a:r>
              <a:rPr lang="en-GB" sz="2400" dirty="0" err="1">
                <a:solidFill>
                  <a:schemeClr val="bg1"/>
                </a:solidFill>
              </a:rPr>
              <a:t>firstfruits</a:t>
            </a:r>
            <a:r>
              <a:rPr lang="en-GB" sz="2400" dirty="0">
                <a:solidFill>
                  <a:schemeClr val="bg1"/>
                </a:solidFill>
              </a:rPr>
              <a:t> of all he created</a:t>
            </a:r>
            <a:r>
              <a:rPr lang="en-GB" sz="2400" dirty="0" smtClean="0">
                <a:solidFill>
                  <a:schemeClr val="bg1"/>
                </a:solidFill>
              </a:rPr>
              <a:t>.”</a:t>
            </a:r>
          </a:p>
          <a:p>
            <a:pPr lvl="2"/>
            <a:r>
              <a:rPr lang="en-GB" sz="2400" dirty="0" smtClean="0">
                <a:solidFill>
                  <a:schemeClr val="bg1"/>
                </a:solidFill>
              </a:rPr>
              <a:t>Trophies of grace, brothers and sisters of Jesus </a:t>
            </a:r>
          </a:p>
          <a:p>
            <a:pPr lvl="1"/>
            <a:r>
              <a:rPr lang="en-GB" sz="2400" dirty="0" smtClean="0">
                <a:solidFill>
                  <a:schemeClr val="bg1"/>
                </a:solidFill>
              </a:rPr>
              <a:t>1v19 </a:t>
            </a:r>
            <a:r>
              <a:rPr lang="en-GB" sz="2400" dirty="0">
                <a:solidFill>
                  <a:schemeClr val="bg1"/>
                </a:solidFill>
              </a:rPr>
              <a:t>“everyone should be quick to listen, slow to speak and slow to become angry</a:t>
            </a:r>
            <a:r>
              <a:rPr lang="en-GB" sz="2400" dirty="0" smtClean="0">
                <a:solidFill>
                  <a:schemeClr val="bg1"/>
                </a:solidFill>
              </a:rPr>
              <a:t>”</a:t>
            </a:r>
          </a:p>
          <a:p>
            <a:pPr lvl="1"/>
            <a:r>
              <a:rPr lang="en-GB" sz="2400" dirty="0" smtClean="0">
                <a:solidFill>
                  <a:schemeClr val="bg1"/>
                </a:solidFill>
              </a:rPr>
              <a:t>1v21 “get </a:t>
            </a:r>
            <a:r>
              <a:rPr lang="en-GB" sz="2400" dirty="0">
                <a:solidFill>
                  <a:schemeClr val="bg1"/>
                </a:solidFill>
              </a:rPr>
              <a:t>rid of all moral </a:t>
            </a:r>
            <a:r>
              <a:rPr lang="en-GB" sz="2400" dirty="0" smtClean="0">
                <a:solidFill>
                  <a:schemeClr val="bg1"/>
                </a:solidFill>
              </a:rPr>
              <a:t>filth and </a:t>
            </a:r>
            <a:r>
              <a:rPr lang="en-GB" sz="2400" dirty="0">
                <a:solidFill>
                  <a:schemeClr val="bg1"/>
                </a:solidFill>
              </a:rPr>
              <a:t>the evil that is so </a:t>
            </a:r>
            <a:r>
              <a:rPr lang="en-GB" sz="2400" dirty="0" smtClean="0">
                <a:solidFill>
                  <a:schemeClr val="bg1"/>
                </a:solidFill>
              </a:rPr>
              <a:t>prevalent”</a:t>
            </a:r>
          </a:p>
          <a:p>
            <a:pPr lvl="1"/>
            <a:r>
              <a:rPr lang="en-GB" sz="2400" dirty="0" smtClean="0">
                <a:solidFill>
                  <a:schemeClr val="bg1"/>
                </a:solidFill>
              </a:rPr>
              <a:t>1v21 </a:t>
            </a:r>
            <a:r>
              <a:rPr lang="en-GB" sz="2400" dirty="0">
                <a:solidFill>
                  <a:schemeClr val="bg1"/>
                </a:solidFill>
              </a:rPr>
              <a:t>“humbly accept the word planted in </a:t>
            </a:r>
            <a:r>
              <a:rPr lang="en-GB" sz="2400" dirty="0" smtClean="0">
                <a:solidFill>
                  <a:schemeClr val="bg1"/>
                </a:solidFill>
              </a:rPr>
              <a:t>you”</a:t>
            </a:r>
          </a:p>
          <a:p>
            <a:pPr lvl="1"/>
            <a:r>
              <a:rPr lang="en-GB" sz="2400" dirty="0" smtClean="0">
                <a:solidFill>
                  <a:schemeClr val="bg1"/>
                </a:solidFill>
              </a:rPr>
              <a:t>1v22 “Do what it says”</a:t>
            </a:r>
          </a:p>
          <a:p>
            <a:pPr lvl="1"/>
            <a:r>
              <a:rPr lang="en-GB" sz="2400" dirty="0" smtClean="0">
                <a:solidFill>
                  <a:schemeClr val="bg1"/>
                </a:solidFill>
              </a:rPr>
              <a:t>1v23-4 </a:t>
            </a:r>
            <a:r>
              <a:rPr lang="en-GB" sz="2400" dirty="0">
                <a:solidFill>
                  <a:schemeClr val="bg1"/>
                </a:solidFill>
              </a:rPr>
              <a:t>looks at his face in a mirror </a:t>
            </a:r>
            <a:r>
              <a:rPr lang="en-GB" sz="2400" dirty="0" smtClean="0">
                <a:solidFill>
                  <a:schemeClr val="bg1"/>
                </a:solidFill>
              </a:rPr>
              <a:t>and</a:t>
            </a:r>
            <a:r>
              <a:rPr lang="en-GB" sz="2400" dirty="0">
                <a:solidFill>
                  <a:schemeClr val="bg1"/>
                </a:solidFill>
              </a:rPr>
              <a:t>, after looking at himself, goes away and immediately forgets what he looks </a:t>
            </a:r>
            <a:r>
              <a:rPr lang="en-GB" sz="2400" dirty="0" smtClean="0">
                <a:solidFill>
                  <a:schemeClr val="bg1"/>
                </a:solidFill>
              </a:rPr>
              <a:t>like </a:t>
            </a:r>
          </a:p>
          <a:p>
            <a:pPr lvl="1"/>
            <a:r>
              <a:rPr lang="en-GB" sz="3000" dirty="0" smtClean="0">
                <a:solidFill>
                  <a:schemeClr val="bg1"/>
                </a:solidFill>
              </a:rPr>
              <a:t>Prayer on next slide</a:t>
            </a:r>
          </a:p>
        </p:txBody>
      </p:sp>
      <p:sp>
        <p:nvSpPr>
          <p:cNvPr id="4" name="Title 1"/>
          <p:cNvSpPr>
            <a:spLocks noGrp="1"/>
          </p:cNvSpPr>
          <p:nvPr>
            <p:ph type="title"/>
          </p:nvPr>
        </p:nvSpPr>
        <p:spPr>
          <a:xfrm>
            <a:off x="609600" y="-26988"/>
            <a:ext cx="7924800" cy="777876"/>
          </a:xfrm>
        </p:spPr>
        <p:txBody>
          <a:bodyPr/>
          <a:lstStyle/>
          <a:p>
            <a:r>
              <a:rPr lang="en-GB" sz="2800" u="sng" dirty="0" smtClean="0">
                <a:solidFill>
                  <a:schemeClr val="bg1"/>
                </a:solidFill>
              </a:rPr>
              <a:t>God’s </a:t>
            </a:r>
            <a:r>
              <a:rPr lang="en-GB" sz="2800" u="sng" dirty="0">
                <a:solidFill>
                  <a:schemeClr val="bg1"/>
                </a:solidFill>
              </a:rPr>
              <a:t>Will for </a:t>
            </a:r>
            <a:r>
              <a:rPr lang="en-GB" sz="2800" u="sng" dirty="0" smtClean="0">
                <a:solidFill>
                  <a:schemeClr val="bg1"/>
                </a:solidFill>
              </a:rPr>
              <a:t>us, prayer and James</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14195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908720"/>
            <a:ext cx="8568952" cy="5832648"/>
          </a:xfrm>
        </p:spPr>
        <p:txBody>
          <a:bodyPr>
            <a:noAutofit/>
          </a:bodyPr>
          <a:lstStyle/>
          <a:p>
            <a:r>
              <a:rPr lang="en-GB" sz="3200" dirty="0" smtClean="0">
                <a:solidFill>
                  <a:schemeClr val="bg1"/>
                </a:solidFill>
              </a:rPr>
              <a:t>God’s will for us! – to </a:t>
            </a:r>
            <a:r>
              <a:rPr lang="en-GB" sz="3200" b="1" dirty="0" smtClean="0">
                <a:solidFill>
                  <a:schemeClr val="bg1"/>
                </a:solidFill>
              </a:rPr>
              <a:t>be transformed </a:t>
            </a:r>
            <a:r>
              <a:rPr lang="en-GB" sz="3200" dirty="0" smtClean="0">
                <a:solidFill>
                  <a:schemeClr val="bg1"/>
                </a:solidFill>
              </a:rPr>
              <a:t>in heart – to be conformed to the image of Jesus </a:t>
            </a:r>
            <a:endParaRPr lang="en-GB" sz="3200" b="1" dirty="0" smtClean="0">
              <a:solidFill>
                <a:schemeClr val="bg1"/>
              </a:solidFill>
            </a:endParaRPr>
          </a:p>
          <a:p>
            <a:pPr lvl="1"/>
            <a:r>
              <a:rPr lang="en-GB" sz="3000" i="1" dirty="0" smtClean="0">
                <a:solidFill>
                  <a:srgbClr val="002060"/>
                </a:solidFill>
              </a:rPr>
              <a:t>Father as I hear Your Word, help me to understand it and keep me from the sin of hearing and not doing.  Lord shine Your light into my heart. Graciously and gently help me to see my heart as </a:t>
            </a:r>
            <a:r>
              <a:rPr lang="en-GB" sz="3000" i="1" dirty="0" smtClean="0">
                <a:solidFill>
                  <a:srgbClr val="002060"/>
                </a:solidFill>
              </a:rPr>
              <a:t>you do. Lord work </a:t>
            </a:r>
            <a:r>
              <a:rPr lang="en-GB" sz="3000" i="1" dirty="0" smtClean="0">
                <a:solidFill>
                  <a:srgbClr val="002060"/>
                </a:solidFill>
              </a:rPr>
              <a:t>in me by </a:t>
            </a:r>
            <a:r>
              <a:rPr lang="en-GB" sz="3000" i="1" dirty="0" smtClean="0">
                <a:solidFill>
                  <a:srgbClr val="002060"/>
                </a:solidFill>
              </a:rPr>
              <a:t>your </a:t>
            </a:r>
            <a:r>
              <a:rPr lang="en-GB" sz="3000" i="1" dirty="0" smtClean="0">
                <a:solidFill>
                  <a:srgbClr val="002060"/>
                </a:solidFill>
              </a:rPr>
              <a:t>Holy Spirit that I would shed the moral filth and the sin of anger.  Write </a:t>
            </a:r>
            <a:r>
              <a:rPr lang="en-GB" sz="3000" i="1" dirty="0" smtClean="0">
                <a:solidFill>
                  <a:srgbClr val="002060"/>
                </a:solidFill>
              </a:rPr>
              <a:t>your </a:t>
            </a:r>
            <a:r>
              <a:rPr lang="en-GB" sz="3000" i="1" dirty="0" smtClean="0">
                <a:solidFill>
                  <a:srgbClr val="002060"/>
                </a:solidFill>
              </a:rPr>
              <a:t>Law on my heart that I might be a fruitful to </a:t>
            </a:r>
            <a:r>
              <a:rPr lang="en-GB" sz="3000" i="1" dirty="0" smtClean="0">
                <a:solidFill>
                  <a:srgbClr val="002060"/>
                </a:solidFill>
              </a:rPr>
              <a:t>your </a:t>
            </a:r>
            <a:r>
              <a:rPr lang="en-GB" sz="3000" i="1" dirty="0" smtClean="0">
                <a:solidFill>
                  <a:srgbClr val="002060"/>
                </a:solidFill>
              </a:rPr>
              <a:t>glory.  Lord keep </a:t>
            </a:r>
            <a:r>
              <a:rPr lang="en-GB" sz="3000" i="1" dirty="0" smtClean="0">
                <a:solidFill>
                  <a:srgbClr val="002060"/>
                </a:solidFill>
              </a:rPr>
              <a:t>your </a:t>
            </a:r>
            <a:r>
              <a:rPr lang="en-GB" sz="3000" i="1" dirty="0" smtClean="0">
                <a:solidFill>
                  <a:srgbClr val="002060"/>
                </a:solidFill>
              </a:rPr>
              <a:t>promise to make us first fruits.</a:t>
            </a:r>
          </a:p>
        </p:txBody>
      </p:sp>
      <p:sp>
        <p:nvSpPr>
          <p:cNvPr id="4" name="Title 1"/>
          <p:cNvSpPr>
            <a:spLocks noGrp="1"/>
          </p:cNvSpPr>
          <p:nvPr>
            <p:ph type="title"/>
          </p:nvPr>
        </p:nvSpPr>
        <p:spPr>
          <a:xfrm>
            <a:off x="609600" y="-26988"/>
            <a:ext cx="7924800" cy="777876"/>
          </a:xfrm>
        </p:spPr>
        <p:txBody>
          <a:bodyPr/>
          <a:lstStyle/>
          <a:p>
            <a:r>
              <a:rPr lang="en-GB" sz="2800" u="sng" dirty="0" smtClean="0">
                <a:solidFill>
                  <a:schemeClr val="bg1"/>
                </a:solidFill>
              </a:rPr>
              <a:t>God’s </a:t>
            </a:r>
            <a:r>
              <a:rPr lang="en-GB" sz="2800" u="sng" dirty="0">
                <a:solidFill>
                  <a:schemeClr val="bg1"/>
                </a:solidFill>
              </a:rPr>
              <a:t>Will for </a:t>
            </a:r>
            <a:r>
              <a:rPr lang="en-GB" sz="2800" u="sng" dirty="0" smtClean="0">
                <a:solidFill>
                  <a:schemeClr val="bg1"/>
                </a:solidFill>
              </a:rPr>
              <a:t>us, prayer and James</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617898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Prayer part 1 – </a:t>
            </a:r>
            <a:r>
              <a:rPr lang="en-GB" sz="2800" dirty="0" smtClean="0">
                <a:solidFill>
                  <a:schemeClr val="bg1"/>
                </a:solidFill>
              </a:rPr>
              <a:t>James what to pray for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35496" y="764704"/>
            <a:ext cx="9036496" cy="5760640"/>
          </a:xfrm>
        </p:spPr>
        <p:txBody>
          <a:bodyPr>
            <a:noAutofit/>
          </a:bodyPr>
          <a:lstStyle/>
          <a:p>
            <a:r>
              <a:rPr lang="en-GB" sz="2800" dirty="0" smtClean="0">
                <a:solidFill>
                  <a:schemeClr val="bg1"/>
                </a:solidFill>
              </a:rPr>
              <a:t>God’s will that we are</a:t>
            </a:r>
            <a:r>
              <a:rPr lang="en-GB" sz="2800" b="1" dirty="0" smtClean="0">
                <a:solidFill>
                  <a:schemeClr val="bg1"/>
                </a:solidFill>
              </a:rPr>
              <a:t> kept from falling</a:t>
            </a:r>
            <a:endParaRPr lang="en-GB" sz="3000" b="1" dirty="0">
              <a:solidFill>
                <a:schemeClr val="bg1"/>
              </a:solidFill>
            </a:endParaRPr>
          </a:p>
          <a:p>
            <a:pPr lvl="1"/>
            <a:r>
              <a:rPr lang="en-GB" sz="2800" dirty="0" smtClean="0">
                <a:solidFill>
                  <a:schemeClr val="bg1"/>
                </a:solidFill>
              </a:rPr>
              <a:t>James </a:t>
            </a:r>
            <a:r>
              <a:rPr lang="en-GB" sz="2800" dirty="0">
                <a:solidFill>
                  <a:schemeClr val="bg1"/>
                </a:solidFill>
              </a:rPr>
              <a:t>3v2 We all stumble in many ways </a:t>
            </a:r>
            <a:endParaRPr lang="en-GB" sz="2800" dirty="0" smtClean="0">
              <a:solidFill>
                <a:schemeClr val="bg1"/>
              </a:solidFill>
            </a:endParaRPr>
          </a:p>
          <a:p>
            <a:pPr lvl="1"/>
            <a:r>
              <a:rPr lang="en-GB" sz="2800" dirty="0" smtClean="0">
                <a:solidFill>
                  <a:schemeClr val="bg1"/>
                </a:solidFill>
              </a:rPr>
              <a:t>The traps set to trip us are in the world, the flesh and the devil</a:t>
            </a:r>
          </a:p>
          <a:p>
            <a:pPr lvl="1"/>
            <a:r>
              <a:rPr lang="en-GB" sz="2800" dirty="0" smtClean="0">
                <a:solidFill>
                  <a:schemeClr val="bg1"/>
                </a:solidFill>
              </a:rPr>
              <a:t>4 v7 </a:t>
            </a:r>
            <a:r>
              <a:rPr lang="en-GB" sz="2800" dirty="0">
                <a:solidFill>
                  <a:schemeClr val="bg1"/>
                </a:solidFill>
              </a:rPr>
              <a:t>Submit yourselves, then, to God. Resist the devil, and he will flee from you. </a:t>
            </a:r>
            <a:endParaRPr lang="en-GB" sz="2800" dirty="0" smtClean="0">
              <a:solidFill>
                <a:schemeClr val="bg1"/>
              </a:solidFill>
            </a:endParaRPr>
          </a:p>
          <a:p>
            <a:pPr lvl="1"/>
            <a:r>
              <a:rPr lang="en-GB" sz="2800" i="1" dirty="0" smtClean="0">
                <a:solidFill>
                  <a:srgbClr val="002060"/>
                </a:solidFill>
              </a:rPr>
              <a:t>Lord thank you for temptations that I am aware of in my life as they are a sign of spiritual life. Lord make me increasingly conscious of the devil’s work in my life.  Father by </a:t>
            </a:r>
            <a:r>
              <a:rPr lang="en-GB" sz="2800" i="1" dirty="0" smtClean="0">
                <a:solidFill>
                  <a:srgbClr val="002060"/>
                </a:solidFill>
              </a:rPr>
              <a:t>your </a:t>
            </a:r>
            <a:r>
              <a:rPr lang="en-GB" sz="2800" i="1" dirty="0" smtClean="0">
                <a:solidFill>
                  <a:srgbClr val="002060"/>
                </a:solidFill>
              </a:rPr>
              <a:t>Spirit may I resist the devil and see the promise fulfilled that he will flee  </a:t>
            </a:r>
            <a:endParaRPr lang="en-GB" sz="2800" i="1" dirty="0">
              <a:solidFill>
                <a:srgbClr val="002060"/>
              </a:solidFill>
            </a:endParaRPr>
          </a:p>
        </p:txBody>
      </p:sp>
    </p:spTree>
    <p:extLst>
      <p:ext uri="{BB962C8B-B14F-4D97-AF65-F5344CB8AC3E}">
        <p14:creationId xmlns:p14="http://schemas.microsoft.com/office/powerpoint/2010/main" val="1517554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9030</TotalTime>
  <Words>1392</Words>
  <Application>Microsoft Office PowerPoint</Application>
  <PresentationFormat>On-screen Show (4:3)</PresentationFormat>
  <Paragraphs>101</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Horizon</vt:lpstr>
      <vt:lpstr>Prayer part 2 James – Page 856</vt:lpstr>
      <vt:lpstr>God’s Will for us, prayer and James</vt:lpstr>
      <vt:lpstr>God’s Will for us, prayer and James</vt:lpstr>
      <vt:lpstr>Distinction between revealed and sovereign (personal) will of God</vt:lpstr>
      <vt:lpstr>God’s Will for us, prayer and James</vt:lpstr>
      <vt:lpstr>God’s Will for us, prayer and James</vt:lpstr>
      <vt:lpstr>God’s Will for us, prayer and James</vt:lpstr>
      <vt:lpstr>God’s Will for us, prayer and James</vt:lpstr>
      <vt:lpstr>Prayer part 1 – James what to pray for</vt:lpstr>
      <vt:lpstr>God’s Will for us! – to be merciful in deeds</vt:lpstr>
      <vt:lpstr>God’s Will for us! – to be merciful in deeds</vt:lpstr>
      <vt:lpstr>Prayer part 1 – James what to pray for</vt:lpstr>
      <vt:lpstr>Prayer part 2 – James what to pray for</vt:lpstr>
      <vt:lpstr>Summary slide</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300</cp:revision>
  <dcterms:created xsi:type="dcterms:W3CDTF">2012-10-06T15:36:29Z</dcterms:created>
  <dcterms:modified xsi:type="dcterms:W3CDTF">2013-06-17T20:55:39Z</dcterms:modified>
</cp:coreProperties>
</file>